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0" r:id="rId1"/>
  </p:sldMasterIdLst>
  <p:sldIdLst>
    <p:sldId id="281" r:id="rId2"/>
    <p:sldId id="282" r:id="rId3"/>
    <p:sldId id="283" r:id="rId4"/>
    <p:sldId id="284" r:id="rId5"/>
    <p:sldId id="256" r:id="rId6"/>
    <p:sldId id="257" r:id="rId7"/>
    <p:sldId id="258" r:id="rId8"/>
    <p:sldId id="259" r:id="rId9"/>
    <p:sldId id="261" r:id="rId10"/>
    <p:sldId id="280" r:id="rId11"/>
    <p:sldId id="264" r:id="rId12"/>
    <p:sldId id="263" r:id="rId13"/>
    <p:sldId id="265" r:id="rId14"/>
    <p:sldId id="266" r:id="rId15"/>
    <p:sldId id="268" r:id="rId16"/>
    <p:sldId id="269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485762A5-8A1E-074A-8C71-9F9852619D1C}" type="datetimeFigureOut">
              <a:rPr lang="en-US" smtClean="0"/>
              <a:pPr/>
              <a:t>3/8/11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475FEEAC-93ED-2349-80C2-D88B294BEF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  <p:sldLayoutId id="2147483748" r:id="rId18"/>
    <p:sldLayoutId id="2147483749" r:id="rId19"/>
    <p:sldLayoutId id="214748375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bth/Documents/MSC/Psychology/Year%2012/UNIT%203/Monkey%20Business%20Selective%20Attention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bth/Documents/MSC/Psychology/Year%2012/UNIT%203/Selective%20Attention%20Cup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Consciousness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dirty="0" smtClean="0"/>
              <a:t>Characteristics of NWC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b="1" dirty="0" smtClean="0"/>
              <a:t>Attention</a:t>
            </a:r>
            <a:endParaRPr lang="en-AU" sz="2800" b="1" dirty="0" smtClean="0"/>
          </a:p>
          <a:p>
            <a:pPr lvl="1"/>
            <a:r>
              <a:rPr lang="en-US" dirty="0" smtClean="0"/>
              <a:t>Selective attention </a:t>
            </a:r>
            <a:endParaRPr lang="en-AU" dirty="0" smtClean="0"/>
          </a:p>
          <a:p>
            <a:pPr lvl="1"/>
            <a:r>
              <a:rPr lang="en-US" dirty="0" smtClean="0"/>
              <a:t>Divided Attention </a:t>
            </a:r>
            <a:endParaRPr lang="en-AU" dirty="0" smtClean="0"/>
          </a:p>
          <a:p>
            <a:r>
              <a:rPr lang="en-US" sz="2800" b="1" dirty="0" smtClean="0"/>
              <a:t>Content Limitations</a:t>
            </a:r>
          </a:p>
          <a:p>
            <a:pPr lvl="1"/>
            <a:r>
              <a:rPr lang="en-US" dirty="0" smtClean="0"/>
              <a:t>What you think about is normal, logical and ordered</a:t>
            </a:r>
            <a:endParaRPr lang="en-AU" sz="2800" dirty="0" smtClean="0"/>
          </a:p>
          <a:p>
            <a:r>
              <a:rPr lang="en-US" sz="2800" b="1" dirty="0" smtClean="0"/>
              <a:t>Controlled Processes (tasks)</a:t>
            </a:r>
            <a:endParaRPr lang="en-AU" sz="2800" b="1" dirty="0" smtClean="0"/>
          </a:p>
          <a:p>
            <a:pPr lvl="1"/>
            <a:r>
              <a:rPr lang="en-US" dirty="0" smtClean="0"/>
              <a:t>Require selective attention </a:t>
            </a:r>
            <a:endParaRPr lang="en-AU" dirty="0" smtClean="0"/>
          </a:p>
          <a:p>
            <a:r>
              <a:rPr lang="en-US" sz="2800" b="1" dirty="0" smtClean="0"/>
              <a:t>Automatic processes (tasks)</a:t>
            </a:r>
            <a:endParaRPr lang="en-AU" sz="2800" b="1" dirty="0" smtClean="0"/>
          </a:p>
          <a:p>
            <a:pPr lvl="1"/>
            <a:r>
              <a:rPr lang="en-US" dirty="0" smtClean="0"/>
              <a:t>Can be completed with divided Attention </a:t>
            </a:r>
            <a:endParaRPr lang="en-AU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1916832"/>
            <a:ext cx="4054922" cy="156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onkey Business Selective Attention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91944" y="733438"/>
            <a:ext cx="9381520" cy="527710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Waking Consciousness - Attention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2518" y="1967677"/>
          <a:ext cx="8674504" cy="4482519"/>
        </p:xfrm>
        <a:graphic>
          <a:graphicData uri="http://schemas.openxmlformats.org/drawingml/2006/table">
            <a:tbl>
              <a:tblPr firstRow="1" bandRow="1">
                <a:tableStyleId>{E8034E78-7F5D-4C2E-B375-FC64B27BC917}</a:tableStyleId>
              </a:tblPr>
              <a:tblGrid>
                <a:gridCol w="4337252"/>
                <a:gridCol w="4337252"/>
              </a:tblGrid>
              <a:tr h="733479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Selective Attention</a:t>
                      </a:r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Divided Attention</a:t>
                      </a:r>
                      <a:endParaRPr lang="en-US" sz="2400" b="1" dirty="0"/>
                    </a:p>
                  </a:txBody>
                  <a:tcPr/>
                </a:tc>
              </a:tr>
              <a:tr h="2673397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400" b="1" dirty="0" smtClean="0"/>
                        <a:t>Involves selectively attending to certain stimuli while ignoring other stimuli.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="1" dirty="0" smtClean="0"/>
                        <a:t>The focus of our awareness</a:t>
                      </a:r>
                      <a:r>
                        <a:rPr lang="en-US" sz="2400" b="1" baseline="0" dirty="0" smtClean="0"/>
                        <a:t> is limited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="1" baseline="0" dirty="0" smtClean="0"/>
                        <a:t>We notice very little of the information that is not attended to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="1" baseline="0" dirty="0" smtClean="0"/>
                        <a:t>“Cocktail Party Phenomenon”</a:t>
                      </a:r>
                      <a:r>
                        <a:rPr lang="en-US" sz="2400" b="1" dirty="0" smtClean="0"/>
                        <a:t> </a:t>
                      </a:r>
                    </a:p>
                    <a:p>
                      <a:endParaRPr lang="en-US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400" b="1" dirty="0" smtClean="0"/>
                        <a:t>Refers to the ability to</a:t>
                      </a:r>
                      <a:r>
                        <a:rPr lang="en-US" sz="2400" b="1" baseline="0" dirty="0" smtClean="0"/>
                        <a:t> distribute our attention and undertake two or more activities simultaneously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400" b="1" baseline="0" dirty="0" err="1" smtClean="0"/>
                        <a:t>Eg</a:t>
                      </a:r>
                      <a:r>
                        <a:rPr lang="en-US" sz="2400" b="1" baseline="0" dirty="0" smtClean="0"/>
                        <a:t>- completing a gym workout while listening to music and having a conversation with a friend</a:t>
                      </a:r>
                      <a:endParaRPr lang="en-US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lective Attention Cup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317" y="65254"/>
            <a:ext cx="9000912" cy="675068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Cocktail Party </a:t>
            </a:r>
            <a:r>
              <a:rPr lang="en-US" dirty="0" err="1" smtClean="0"/>
              <a:t>Phenonemenon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ability to divide your attention across a range of stimuli.</a:t>
            </a:r>
          </a:p>
          <a:p>
            <a:r>
              <a:rPr lang="en-US" dirty="0" smtClean="0"/>
              <a:t>Specifically if you are in a conversation with a group of people and someone in another conversation mentions your name, you will shift your attention to the alternate conversation.</a:t>
            </a:r>
          </a:p>
          <a:p>
            <a:r>
              <a:rPr lang="en-US" dirty="0" smtClean="0"/>
              <a:t>Imagine being at a party and listening to two conversations at once.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Consciousness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following characteristics of consciousness vary considerably depending on the state of consciousness.</a:t>
            </a:r>
          </a:p>
          <a:p>
            <a:r>
              <a:rPr lang="en-US" dirty="0" smtClean="0"/>
              <a:t>Content Limitation</a:t>
            </a:r>
          </a:p>
          <a:p>
            <a:r>
              <a:rPr lang="en-US" dirty="0" smtClean="0"/>
              <a:t>Controlled and Automatic Processes</a:t>
            </a:r>
          </a:p>
          <a:p>
            <a:r>
              <a:rPr lang="en-US" dirty="0" smtClean="0"/>
              <a:t>Perceptual and Cognitive Distortions</a:t>
            </a:r>
          </a:p>
          <a:p>
            <a:r>
              <a:rPr lang="en-US" dirty="0" smtClean="0"/>
              <a:t>Emotional Awareness</a:t>
            </a:r>
          </a:p>
          <a:p>
            <a:r>
              <a:rPr lang="en-US" dirty="0" smtClean="0"/>
              <a:t>Self Control</a:t>
            </a:r>
          </a:p>
          <a:p>
            <a:r>
              <a:rPr lang="en-US" dirty="0" smtClean="0"/>
              <a:t>Time Orientation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Consciousness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2800" b="1" i="1" dirty="0" smtClean="0"/>
          </a:p>
          <a:p>
            <a:pPr algn="ctr">
              <a:buNone/>
            </a:pPr>
            <a:r>
              <a:rPr lang="en-US" sz="2800" b="1" i="1" dirty="0" smtClean="0"/>
              <a:t>Activity- Complete the mix and match activity outlining the characteristics of consciousness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24712"/>
          </a:xfrm>
        </p:spPr>
        <p:txBody>
          <a:bodyPr/>
          <a:lstStyle/>
          <a:p>
            <a:r>
              <a:rPr lang="en-AU" dirty="0" smtClean="0"/>
              <a:t>Characteristic of an ASC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6662"/>
            <a:ext cx="5682704" cy="5256584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cs typeface="Cambria"/>
              </a:rPr>
              <a:t>Distortions of Perception &amp; Cognition</a:t>
            </a:r>
          </a:p>
          <a:p>
            <a:pPr>
              <a:buFontTx/>
              <a:buChar char="-"/>
            </a:pPr>
            <a:r>
              <a:rPr lang="en-US" sz="2000" i="1" dirty="0" smtClean="0">
                <a:cs typeface="Cambria"/>
              </a:rPr>
              <a:t>Vivid or dulled, drugs can cause hallucination</a:t>
            </a:r>
          </a:p>
          <a:p>
            <a:pPr>
              <a:buFontTx/>
              <a:buChar char="-"/>
            </a:pPr>
            <a:r>
              <a:rPr lang="en-US" sz="2000" i="1" dirty="0" smtClean="0">
                <a:cs typeface="Cambria"/>
              </a:rPr>
              <a:t>Cant think straight, hard to make </a:t>
            </a:r>
            <a:r>
              <a:rPr lang="en-US" sz="2000" i="1" dirty="0" smtClean="0">
                <a:cs typeface="Cambria"/>
              </a:rPr>
              <a:t>decisions</a:t>
            </a:r>
            <a:endParaRPr lang="en-AU" sz="2000" dirty="0" smtClean="0">
              <a:cs typeface="Cambria"/>
            </a:endParaRPr>
          </a:p>
          <a:p>
            <a:r>
              <a:rPr lang="en-US" sz="2000" b="1" dirty="0" smtClean="0">
                <a:cs typeface="Cambria"/>
              </a:rPr>
              <a:t>Disturbed sense of time</a:t>
            </a:r>
          </a:p>
          <a:p>
            <a:pPr>
              <a:buFontTx/>
              <a:buChar char="-"/>
            </a:pPr>
            <a:r>
              <a:rPr lang="en-US" sz="2000" i="1" dirty="0" smtClean="0">
                <a:cs typeface="Cambria"/>
              </a:rPr>
              <a:t>Teleportation home from that </a:t>
            </a:r>
            <a:r>
              <a:rPr lang="en-US" sz="2000" i="1" dirty="0" smtClean="0">
                <a:cs typeface="Cambria"/>
              </a:rPr>
              <a:t>party</a:t>
            </a:r>
            <a:endParaRPr lang="en-AU" sz="2000" dirty="0" smtClean="0">
              <a:cs typeface="Cambria"/>
            </a:endParaRPr>
          </a:p>
          <a:p>
            <a:r>
              <a:rPr lang="en-US" sz="2000" b="1" dirty="0" smtClean="0">
                <a:cs typeface="Cambria"/>
              </a:rPr>
              <a:t>Changes in emotional awareness</a:t>
            </a:r>
          </a:p>
          <a:p>
            <a:pPr>
              <a:buNone/>
            </a:pPr>
            <a:r>
              <a:rPr lang="en-US" sz="2000" dirty="0" smtClean="0">
                <a:cs typeface="Cambria"/>
              </a:rPr>
              <a:t> - </a:t>
            </a:r>
            <a:r>
              <a:rPr lang="en-US" sz="2000" i="1" dirty="0" smtClean="0">
                <a:cs typeface="Cambria"/>
              </a:rPr>
              <a:t>more emotional…. I love you guys…slur</a:t>
            </a:r>
            <a:r>
              <a:rPr lang="en-US" sz="2000" i="1" dirty="0" smtClean="0">
                <a:cs typeface="Cambria"/>
              </a:rPr>
              <a:t> </a:t>
            </a:r>
            <a:endParaRPr lang="en-AU" sz="2000" dirty="0" smtClean="0">
              <a:cs typeface="Cambria"/>
            </a:endParaRPr>
          </a:p>
          <a:p>
            <a:r>
              <a:rPr lang="en-US" sz="2000" b="1" dirty="0" smtClean="0">
                <a:cs typeface="Cambria"/>
              </a:rPr>
              <a:t>Changes in self control</a:t>
            </a:r>
          </a:p>
          <a:p>
            <a:pPr>
              <a:buFontTx/>
              <a:buChar char="-"/>
            </a:pPr>
            <a:r>
              <a:rPr lang="en-US" sz="2000" i="1" dirty="0" smtClean="0">
                <a:cs typeface="Cambria"/>
              </a:rPr>
              <a:t>Hypnosis more suggestible,</a:t>
            </a:r>
          </a:p>
          <a:p>
            <a:pPr>
              <a:buFontTx/>
              <a:buChar char="-"/>
            </a:pPr>
            <a:r>
              <a:rPr lang="en-US" sz="2000" i="1" dirty="0" smtClean="0">
                <a:cs typeface="Cambria"/>
              </a:rPr>
              <a:t>control pain response, </a:t>
            </a:r>
          </a:p>
          <a:p>
            <a:pPr>
              <a:buFontTx/>
              <a:buChar char="-"/>
            </a:pPr>
            <a:r>
              <a:rPr lang="en-US" sz="2000" i="1" dirty="0" smtClean="0">
                <a:cs typeface="Cambria"/>
              </a:rPr>
              <a:t>or maybe do something really stupid</a:t>
            </a:r>
            <a:endParaRPr lang="en-AU" sz="2000" i="1" dirty="0" smtClean="0">
              <a:cs typeface="Cambria"/>
            </a:endParaRPr>
          </a:p>
          <a:p>
            <a:pPr>
              <a:buNone/>
            </a:pPr>
            <a:r>
              <a:rPr lang="en-US" sz="2000" dirty="0" smtClean="0">
                <a:cs typeface="Cambria"/>
              </a:rPr>
              <a:t> </a:t>
            </a:r>
            <a:endParaRPr lang="en-AU" sz="2000" dirty="0" smtClean="0">
              <a:cs typeface="Cambria"/>
            </a:endParaRPr>
          </a:p>
          <a:p>
            <a:pPr>
              <a:buNone/>
            </a:pPr>
            <a:endParaRPr lang="en-AU" sz="2000" dirty="0">
              <a:cs typeface="Cambria"/>
            </a:endParaRPr>
          </a:p>
        </p:txBody>
      </p:sp>
      <p:pic>
        <p:nvPicPr>
          <p:cNvPr id="4" name="Picture 3" descr="drunk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904" y="1340768"/>
            <a:ext cx="1689756" cy="2136961"/>
          </a:xfrm>
          <a:prstGeom prst="rect">
            <a:avLst/>
          </a:prstGeom>
        </p:spPr>
      </p:pic>
      <p:pic>
        <p:nvPicPr>
          <p:cNvPr id="5" name="Picture 4" descr="drunk-dude-in-urin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620" y="3861048"/>
            <a:ext cx="3200524" cy="240379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Examples of </a:t>
            </a:r>
            <a:r>
              <a:rPr lang="en-AU" dirty="0" err="1" smtClean="0"/>
              <a:t>ASC’s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AU" sz="3200" dirty="0" smtClean="0">
                <a:cs typeface="Cambria"/>
              </a:rPr>
              <a:t>Sleep/</a:t>
            </a:r>
            <a:r>
              <a:rPr lang="en-AU" sz="3200" dirty="0" smtClean="0">
                <a:cs typeface="Cambria"/>
              </a:rPr>
              <a:t>Dreams</a:t>
            </a:r>
          </a:p>
          <a:p>
            <a:r>
              <a:rPr lang="en-AU" sz="3200" dirty="0" smtClean="0">
                <a:cs typeface="Cambria"/>
              </a:rPr>
              <a:t>Daydreaming</a:t>
            </a:r>
          </a:p>
          <a:p>
            <a:r>
              <a:rPr lang="en-AU" sz="3200" dirty="0" smtClean="0">
                <a:cs typeface="Cambria"/>
              </a:rPr>
              <a:t>Meditative </a:t>
            </a:r>
            <a:r>
              <a:rPr lang="en-AU" sz="3200" dirty="0" smtClean="0">
                <a:cs typeface="Cambria"/>
              </a:rPr>
              <a:t>state</a:t>
            </a:r>
          </a:p>
          <a:p>
            <a:r>
              <a:rPr lang="en-AU" sz="3200" dirty="0" smtClean="0">
                <a:cs typeface="Cambria"/>
              </a:rPr>
              <a:t>Alcohol induced </a:t>
            </a:r>
            <a:r>
              <a:rPr lang="en-AU" sz="3200" dirty="0" smtClean="0">
                <a:cs typeface="Cambria"/>
              </a:rPr>
              <a:t>state</a:t>
            </a:r>
          </a:p>
          <a:p>
            <a:r>
              <a:rPr lang="en-AU" sz="3200" dirty="0" smtClean="0">
                <a:cs typeface="Cambria"/>
              </a:rPr>
              <a:t>Other psychoactive drugs</a:t>
            </a:r>
          </a:p>
          <a:p>
            <a:pPr>
              <a:buNone/>
            </a:pPr>
            <a:endParaRPr lang="en-AU" sz="3200" dirty="0" smtClean="0">
              <a:cs typeface="Cambria"/>
            </a:endParaRPr>
          </a:p>
          <a:p>
            <a:endParaRPr lang="en-AU" sz="3200" dirty="0">
              <a:cs typeface="Cambri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Daydreaming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>
                <a:cs typeface="Cambria"/>
              </a:rPr>
              <a:t>Shift in attention from external to internal stimuli (thoughts feelings and emotions)</a:t>
            </a:r>
          </a:p>
          <a:p>
            <a:r>
              <a:rPr lang="en-AU" dirty="0" smtClean="0">
                <a:cs typeface="Cambria"/>
              </a:rPr>
              <a:t>More likely to occur when still</a:t>
            </a:r>
          </a:p>
          <a:p>
            <a:r>
              <a:rPr lang="en-AU" dirty="0" smtClean="0">
                <a:cs typeface="Cambria"/>
              </a:rPr>
              <a:t>More likely when alone</a:t>
            </a:r>
          </a:p>
          <a:p>
            <a:r>
              <a:rPr lang="en-AU" dirty="0" smtClean="0">
                <a:cs typeface="Cambria"/>
              </a:rPr>
              <a:t>More likely when tired</a:t>
            </a:r>
          </a:p>
          <a:p>
            <a:r>
              <a:rPr lang="en-AU" dirty="0" smtClean="0">
                <a:cs typeface="Cambria"/>
              </a:rPr>
              <a:t>Possibly allow us to fulfil fantasies (</a:t>
            </a:r>
            <a:r>
              <a:rPr lang="en-AU" dirty="0" err="1" smtClean="0">
                <a:cs typeface="Cambria"/>
              </a:rPr>
              <a:t>freud</a:t>
            </a:r>
            <a:r>
              <a:rPr lang="en-AU" dirty="0" smtClean="0">
                <a:cs typeface="Cambria"/>
              </a:rPr>
              <a:t>)</a:t>
            </a:r>
          </a:p>
          <a:p>
            <a:endParaRPr lang="en-AU" dirty="0" smtClean="0">
              <a:cs typeface="Cambria"/>
            </a:endParaRPr>
          </a:p>
          <a:p>
            <a:r>
              <a:rPr lang="en-AU" dirty="0" smtClean="0">
                <a:cs typeface="Cambria"/>
              </a:rPr>
              <a:t>Assist with problem solving – try out alternatives</a:t>
            </a:r>
          </a:p>
          <a:p>
            <a:endParaRPr lang="en-AU" dirty="0">
              <a:cs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81672-opinion_descartes_quote_i_think_therefore_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260648"/>
            <a:ext cx="1827729" cy="22371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AU" dirty="0" smtClean="0"/>
              <a:t>Descartes 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33538"/>
            <a:ext cx="8920009" cy="5122862"/>
          </a:xfrm>
        </p:spPr>
        <p:txBody>
          <a:bodyPr>
            <a:noAutofit/>
          </a:bodyPr>
          <a:lstStyle/>
          <a:p>
            <a:r>
              <a:rPr lang="en-AU" sz="2800" dirty="0" smtClean="0"/>
              <a:t>Believed that the Mind and the Brain were </a:t>
            </a:r>
          </a:p>
          <a:p>
            <a:pPr>
              <a:buNone/>
            </a:pPr>
            <a:r>
              <a:rPr lang="en-AU" sz="2800" dirty="0" smtClean="0"/>
              <a:t>    two separate things</a:t>
            </a:r>
          </a:p>
          <a:p>
            <a:r>
              <a:rPr lang="en-AU" sz="2800" dirty="0" smtClean="0"/>
              <a:t>The mind is not made of matter, it is akin to the soul or the spirit</a:t>
            </a:r>
          </a:p>
          <a:p>
            <a:r>
              <a:rPr lang="en-AU" sz="2800" dirty="0" smtClean="0"/>
              <a:t>This position became known as </a:t>
            </a:r>
            <a:r>
              <a:rPr lang="en-AU" sz="2800" dirty="0" smtClean="0"/>
              <a:t>Dualism</a:t>
            </a:r>
          </a:p>
          <a:p>
            <a:r>
              <a:rPr lang="en-AU" sz="2800" dirty="0" smtClean="0"/>
              <a:t>According to Descartes our ability to think proved our existence – </a:t>
            </a:r>
            <a:r>
              <a:rPr lang="en-AU" sz="2800" i="1" dirty="0" smtClean="0"/>
              <a:t>Cogito Ergo Sum – ‘I think therefore I am’</a:t>
            </a:r>
          </a:p>
          <a:p>
            <a:r>
              <a:rPr lang="en-AU" sz="2800" dirty="0" smtClean="0"/>
              <a:t>Likewise the ability to conceive of god must itself constitute the existence of God</a:t>
            </a:r>
          </a:p>
          <a:p>
            <a:pPr>
              <a:buNone/>
            </a:pPr>
            <a:endParaRPr lang="en-AU" sz="28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Meditative states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studies show decreased blood flow to the parietal lobes which control our sense of space</a:t>
            </a:r>
          </a:p>
          <a:p>
            <a:r>
              <a:rPr lang="en-AU" dirty="0" smtClean="0"/>
              <a:t>Often attention selectively focused on one thing</a:t>
            </a:r>
          </a:p>
          <a:p>
            <a:r>
              <a:rPr lang="en-AU" dirty="0" smtClean="0"/>
              <a:t>Brain wave patterns often resemble early stages of sleep</a:t>
            </a:r>
          </a:p>
          <a:p>
            <a:endParaRPr lang="en-AU" dirty="0" smtClean="0"/>
          </a:p>
          <a:p>
            <a:r>
              <a:rPr lang="en-AU" dirty="0" smtClean="0"/>
              <a:t>Can help relieve pain</a:t>
            </a:r>
          </a:p>
          <a:p>
            <a:r>
              <a:rPr lang="en-AU" dirty="0" smtClean="0"/>
              <a:t>Stress management</a:t>
            </a:r>
          </a:p>
          <a:p>
            <a:r>
              <a:rPr lang="en-AU" dirty="0" smtClean="0"/>
              <a:t>Benefits that rest alone can not give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Alcohol induced states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Alcohol is a psychoactive drug – change consciousness perception and mood</a:t>
            </a:r>
          </a:p>
          <a:p>
            <a:r>
              <a:rPr lang="en-AU" dirty="0" smtClean="0"/>
              <a:t>Alcohol is a depressant – blocks or retards neural transmission</a:t>
            </a:r>
          </a:p>
          <a:p>
            <a:r>
              <a:rPr lang="en-AU" dirty="0" smtClean="0"/>
              <a:t>Excessive acute use can cause death</a:t>
            </a:r>
          </a:p>
          <a:p>
            <a:endParaRPr lang="en-AU" dirty="0" smtClean="0"/>
          </a:p>
          <a:p>
            <a:r>
              <a:rPr lang="en-AU" dirty="0" smtClean="0"/>
              <a:t>Drunk people show all elements of ASC</a:t>
            </a:r>
            <a:endParaRPr lang="en-A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can you study consciousness?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EEG</a:t>
            </a:r>
          </a:p>
          <a:p>
            <a:endParaRPr lang="en-A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1916832"/>
            <a:ext cx="6120680" cy="4688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How can you study consciousness?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Heart rate</a:t>
            </a:r>
          </a:p>
          <a:p>
            <a:r>
              <a:rPr lang="en-AU" dirty="0" smtClean="0"/>
              <a:t>Body temp</a:t>
            </a:r>
          </a:p>
          <a:p>
            <a:r>
              <a:rPr lang="en-AU" dirty="0" smtClean="0"/>
              <a:t>GSR - sweating</a:t>
            </a:r>
            <a:endParaRPr lang="en-A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7864" y="2348880"/>
            <a:ext cx="5580112" cy="3324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Problems with Cartesian Dualism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35138"/>
            <a:ext cx="9144000" cy="4741862"/>
          </a:xfrm>
        </p:spPr>
        <p:txBody>
          <a:bodyPr>
            <a:noAutofit/>
          </a:bodyPr>
          <a:lstStyle/>
          <a:p>
            <a:r>
              <a:rPr lang="en-AU" dirty="0" smtClean="0"/>
              <a:t>Brain damage leads to a change in phenomenology – conscious experience</a:t>
            </a:r>
          </a:p>
          <a:p>
            <a:r>
              <a:rPr lang="en-AU" dirty="0" smtClean="0"/>
              <a:t>Drugs effect conscious experience</a:t>
            </a:r>
          </a:p>
          <a:p>
            <a:r>
              <a:rPr lang="en-AU" dirty="0" smtClean="0"/>
              <a:t>Exactly how the mind (non material) interacts with the brain (material) cannot be demonstrated – magic is not a scientific answer</a:t>
            </a:r>
          </a:p>
          <a:p>
            <a:r>
              <a:rPr lang="en-AU" dirty="0" smtClean="0"/>
              <a:t>What is the mind made of? </a:t>
            </a:r>
          </a:p>
          <a:p>
            <a:r>
              <a:rPr lang="en-AU" dirty="0" smtClean="0"/>
              <a:t>If we have a Mind why do we need a brain?</a:t>
            </a:r>
          </a:p>
          <a:p>
            <a:r>
              <a:rPr lang="en-AU" dirty="0" smtClean="0"/>
              <a:t>Studies show that neural activity precedes conscious awareness of such activity – your brain ‘thinks’ then </a:t>
            </a:r>
            <a:r>
              <a:rPr lang="en-AU" b="1" i="1" dirty="0" smtClean="0"/>
              <a:t>you </a:t>
            </a:r>
            <a:r>
              <a:rPr lang="en-AU" dirty="0" smtClean="0"/>
              <a:t>become aware of it!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jame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100983"/>
            <a:ext cx="1769238" cy="23296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pPr algn="l"/>
            <a:r>
              <a:rPr lang="en-AU" dirty="0" smtClean="0"/>
              <a:t>William </a:t>
            </a:r>
            <a:r>
              <a:rPr lang="en-AU" dirty="0" smtClean="0"/>
              <a:t>James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12938"/>
            <a:ext cx="8861518" cy="4056062"/>
          </a:xfrm>
        </p:spPr>
        <p:txBody>
          <a:bodyPr>
            <a:noAutofit/>
          </a:bodyPr>
          <a:lstStyle/>
          <a:p>
            <a:r>
              <a:rPr lang="en-AU" sz="2800" dirty="0" smtClean="0"/>
              <a:t>Consciousness can be likened to a stream</a:t>
            </a:r>
          </a:p>
          <a:p>
            <a:r>
              <a:rPr lang="en-AU" sz="2800" dirty="0" smtClean="0"/>
              <a:t>Continuous, Flowing, changing, with many levels</a:t>
            </a:r>
          </a:p>
          <a:p>
            <a:r>
              <a:rPr lang="en-AU" sz="2800" i="1" dirty="0" smtClean="0"/>
              <a:t>Essays in Radical Empiricism</a:t>
            </a:r>
            <a:r>
              <a:rPr lang="en-AU" sz="2800" dirty="0" smtClean="0"/>
              <a:t> (1912) he set out the metaphysical view most commonly known as “neutral monism,” according to which there is one fundamental “stuff” that is neither material nor mental.  </a:t>
            </a:r>
          </a:p>
          <a:p>
            <a:r>
              <a:rPr lang="en-AU" sz="2800" dirty="0" smtClean="0"/>
              <a:t> Reality or Pure experience, as he called it comes about when two bodies or minds interact, and reality is only accessible in the relations into which they enter</a:t>
            </a:r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endParaRPr lang="en-AU" sz="2800" dirty="0" smtClean="0"/>
          </a:p>
          <a:p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pPr>
              <a:buNone/>
            </a:pPr>
            <a:endParaRPr lang="en-AU" sz="2800" dirty="0" smtClean="0"/>
          </a:p>
          <a:p>
            <a:endParaRPr lang="en-AU" sz="2800" dirty="0" smtClean="0"/>
          </a:p>
          <a:p>
            <a:endParaRPr lang="en-A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States of Consciousness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12" y="321992"/>
            <a:ext cx="7870302" cy="653600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595" b="1" dirty="0" smtClean="0"/>
              <a:t>Put the </a:t>
            </a:r>
            <a:r>
              <a:rPr lang="en-US" sz="2595" b="1" dirty="0" err="1" smtClean="0"/>
              <a:t>folowing</a:t>
            </a:r>
            <a:r>
              <a:rPr lang="en-US" sz="2595" b="1" dirty="0" smtClean="0"/>
              <a:t> states of consciousness in order from most aware to least aware:</a:t>
            </a:r>
          </a:p>
          <a:p>
            <a:pPr>
              <a:buFont typeface="Arial"/>
              <a:buChar char="•"/>
            </a:pPr>
            <a:r>
              <a:rPr lang="en-US" dirty="0" err="1" smtClean="0"/>
              <a:t>Hypnotised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Anaesthetised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Complete lack of awareness</a:t>
            </a:r>
          </a:p>
          <a:p>
            <a:pPr>
              <a:buFont typeface="Arial"/>
              <a:buChar char="•"/>
            </a:pPr>
            <a:r>
              <a:rPr lang="en-US" dirty="0" smtClean="0"/>
              <a:t>Total awareness</a:t>
            </a:r>
          </a:p>
          <a:p>
            <a:pPr>
              <a:buFont typeface="Arial"/>
              <a:buChar char="•"/>
            </a:pPr>
            <a:r>
              <a:rPr lang="en-US" dirty="0" smtClean="0"/>
              <a:t>Daydreaming</a:t>
            </a:r>
          </a:p>
          <a:p>
            <a:pPr>
              <a:buFont typeface="Arial"/>
              <a:buChar char="•"/>
            </a:pPr>
            <a:r>
              <a:rPr lang="en-US" dirty="0" smtClean="0"/>
              <a:t>Focused attention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Asleep</a:t>
            </a:r>
          </a:p>
          <a:p>
            <a:pPr>
              <a:buFont typeface="Arial"/>
              <a:buChar char="•"/>
            </a:pPr>
            <a:r>
              <a:rPr lang="en-US" dirty="0" smtClean="0"/>
              <a:t>Unconscious (coma)</a:t>
            </a:r>
          </a:p>
          <a:p>
            <a:pPr>
              <a:buFont typeface="Arial"/>
              <a:buChar char="•"/>
            </a:pPr>
            <a:r>
              <a:rPr lang="en-US" dirty="0" smtClean="0"/>
              <a:t>Meditative state</a:t>
            </a:r>
          </a:p>
          <a:p>
            <a:pPr>
              <a:buFont typeface="Arial"/>
              <a:buChar char="•"/>
            </a:pPr>
            <a:r>
              <a:rPr lang="en-US" dirty="0" smtClean="0"/>
              <a:t>Normal wakefulness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0"/>
            <a:ext cx="7313613" cy="68580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Total awareness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Focused attention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Normal Wakefulness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Daydreaming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Meditative State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Hypnotised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Asleep</a:t>
            </a:r>
          </a:p>
          <a:p>
            <a:pPr>
              <a:buFont typeface="+mj-lt"/>
              <a:buAutoNum type="arabicPeriod"/>
            </a:pPr>
            <a:r>
              <a:rPr lang="en-US" dirty="0" err="1" smtClean="0"/>
              <a:t>Anaesthetised</a:t>
            </a: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dirty="0" smtClean="0"/>
              <a:t>Unconscious (coma)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Complete lack of awareness</a:t>
            </a:r>
          </a:p>
          <a:p>
            <a:pPr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States of Consciousness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911" y="1908240"/>
            <a:ext cx="8227363" cy="3672954"/>
          </a:xfrm>
        </p:spPr>
        <p:txBody>
          <a:bodyPr>
            <a:normAutofit/>
          </a:bodyPr>
          <a:lstStyle/>
          <a:p>
            <a:r>
              <a:rPr lang="en-US" dirty="0" smtClean="0"/>
              <a:t>Many things bombard our brain with information but it is our state of consciousness or level of awareness that filters this information and what we pay attention to.</a:t>
            </a:r>
          </a:p>
          <a:p>
            <a:r>
              <a:rPr lang="en-US" dirty="0" smtClean="0"/>
              <a:t>Consciousness is NOT an all or nothing thing. Consider daydreaming or falling asleep.</a:t>
            </a:r>
          </a:p>
          <a:p>
            <a:r>
              <a:rPr lang="en-US" dirty="0" smtClean="0"/>
              <a:t>The are TWO types of consciousness: Normal Waking Consciousness and Altered States of Consciousness.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Waking Consciousness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39234"/>
            <a:ext cx="7313613" cy="40560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states of consciousness associated with being awake and aware of our thoughts, memories, feelings and the sensations we are experiencing from the outside world.</a:t>
            </a:r>
          </a:p>
          <a:p>
            <a:r>
              <a:rPr lang="en-US" sz="2800" dirty="0" smtClean="0"/>
              <a:t>Normal waking consciousness includes all states of consciousness in the upper half of the continuum that involve heightened awareness.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8340</TotalTime>
  <Words>879</Words>
  <Application>Microsoft Macintosh PowerPoint</Application>
  <PresentationFormat>On-screen Show (4:3)</PresentationFormat>
  <Paragraphs>138</Paragraphs>
  <Slides>23</Slides>
  <Notes>0</Notes>
  <HiddenSlides>0</HiddenSlides>
  <MMClips>2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Inkwell</vt:lpstr>
      <vt:lpstr>Consciousness</vt:lpstr>
      <vt:lpstr>Descartes </vt:lpstr>
      <vt:lpstr>Problems with Cartesian Dualism</vt:lpstr>
      <vt:lpstr>William James</vt:lpstr>
      <vt:lpstr>States of Consciousness</vt:lpstr>
      <vt:lpstr>Slide 6</vt:lpstr>
      <vt:lpstr>Slide 7</vt:lpstr>
      <vt:lpstr>States of Consciousness</vt:lpstr>
      <vt:lpstr>Normal Waking Consciousness</vt:lpstr>
      <vt:lpstr>Characteristics of NWC</vt:lpstr>
      <vt:lpstr>Slide 11</vt:lpstr>
      <vt:lpstr>Normal Waking Consciousness - Attention</vt:lpstr>
      <vt:lpstr>Slide 13</vt:lpstr>
      <vt:lpstr>The Cocktail Party Phenonemenon</vt:lpstr>
      <vt:lpstr>Characteristics of Consciousness</vt:lpstr>
      <vt:lpstr>Characteristics of Consciousness</vt:lpstr>
      <vt:lpstr>Characteristic of an ASC</vt:lpstr>
      <vt:lpstr>Examples of ASC’s</vt:lpstr>
      <vt:lpstr>Daydreaming</vt:lpstr>
      <vt:lpstr>Meditative states</vt:lpstr>
      <vt:lpstr>Alcohol induced states</vt:lpstr>
      <vt:lpstr>How can you study consciousness?</vt:lpstr>
      <vt:lpstr>How can you study consciousness?</vt:lpstr>
    </vt:vector>
  </TitlesOfParts>
  <Company>DEECD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States of Consciousness</dc:title>
  <dc:creator>DEECD</dc:creator>
  <cp:lastModifiedBy>DEECD</cp:lastModifiedBy>
  <cp:revision>17</cp:revision>
  <dcterms:created xsi:type="dcterms:W3CDTF">2011-03-07T23:33:03Z</dcterms:created>
  <dcterms:modified xsi:type="dcterms:W3CDTF">2011-03-09T00:45:57Z</dcterms:modified>
</cp:coreProperties>
</file>